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93" r:id="rId4"/>
    <p:sldId id="294" r:id="rId5"/>
    <p:sldId id="260" r:id="rId6"/>
    <p:sldId id="266" r:id="rId7"/>
    <p:sldId id="295" r:id="rId8"/>
    <p:sldId id="265" r:id="rId9"/>
    <p:sldId id="270" r:id="rId10"/>
    <p:sldId id="291" r:id="rId11"/>
    <p:sldId id="292" r:id="rId12"/>
    <p:sldId id="261" r:id="rId13"/>
    <p:sldId id="275" r:id="rId14"/>
    <p:sldId id="296" r:id="rId15"/>
    <p:sldId id="274" r:id="rId16"/>
    <p:sldId id="297" r:id="rId17"/>
    <p:sldId id="298" r:id="rId18"/>
    <p:sldId id="287" r:id="rId19"/>
    <p:sldId id="289" r:id="rId20"/>
    <p:sldId id="278" r:id="rId21"/>
    <p:sldId id="276" r:id="rId22"/>
    <p:sldId id="280" r:id="rId23"/>
    <p:sldId id="281" r:id="rId24"/>
    <p:sldId id="282" r:id="rId25"/>
    <p:sldId id="283" r:id="rId26"/>
    <p:sldId id="284" r:id="rId27"/>
    <p:sldId id="299" r:id="rId28"/>
    <p:sldId id="301" r:id="rId29"/>
    <p:sldId id="300" r:id="rId30"/>
    <p:sldId id="285" r:id="rId31"/>
    <p:sldId id="286" r:id="rId32"/>
    <p:sldId id="302" r:id="rId33"/>
    <p:sldId id="303" r:id="rId34"/>
    <p:sldId id="26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73"/>
    <p:restoredTop sz="96405"/>
  </p:normalViewPr>
  <p:slideViewPr>
    <p:cSldViewPr snapToGrid="0" snapToObjects="1">
      <p:cViewPr varScale="1">
        <p:scale>
          <a:sx n="144" d="100"/>
          <a:sy n="144" d="100"/>
        </p:scale>
        <p:origin x="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4/6/20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4/6/20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4/6/20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rmAutofit/>
          </a:bodyPr>
          <a:lstStyle/>
          <a:p>
            <a:pPr>
              <a:lnSpc>
                <a:spcPct val="150000"/>
              </a:lnSpc>
            </a:pPr>
            <a:r>
              <a:rPr lang="en-US" dirty="0"/>
              <a:t>Used R to subset, wrangle, and join datasets</a:t>
            </a:r>
          </a:p>
          <a:p>
            <a:pPr lvl="1">
              <a:lnSpc>
                <a:spcPct val="150000"/>
              </a:lnSpc>
            </a:pPr>
            <a:r>
              <a:rPr lang="en-US" dirty="0"/>
              <a:t>Recoded variables to be consistent within datasets</a:t>
            </a:r>
          </a:p>
          <a:p>
            <a:pPr lvl="1">
              <a:lnSpc>
                <a:spcPct val="150000"/>
              </a:lnSpc>
            </a:pPr>
            <a:r>
              <a:rPr lang="en-US" dirty="0"/>
              <a:t>Recoded variables to be categorical (for random forests)</a:t>
            </a:r>
          </a:p>
          <a:p>
            <a:pPr lvl="1">
              <a:lnSpc>
                <a:spcPct val="150000"/>
              </a:lnSpc>
            </a:pPr>
            <a:r>
              <a:rPr lang="en-US" dirty="0"/>
              <a:t>Dropped unnecessary variables</a:t>
            </a:r>
          </a:p>
          <a:p>
            <a:pPr lvl="1">
              <a:lnSpc>
                <a:spcPct val="150000"/>
              </a:lnSpc>
            </a:pPr>
            <a:r>
              <a:rPr lang="en-US" dirty="0"/>
              <a:t>Subset all datasets to only contain data for 1995-1999 &amp; 2015-2019</a:t>
            </a:r>
          </a:p>
          <a:p>
            <a:pPr lvl="1">
              <a:lnSpc>
                <a:spcPct val="150000"/>
              </a:lnSpc>
            </a:pPr>
            <a:r>
              <a:rPr lang="en-US" dirty="0"/>
              <a:t>Created new datasets to run analyses on specific portions of the population (4+ WAR, specific ages etc.)</a:t>
            </a:r>
          </a:p>
          <a:p>
            <a:pPr lvl="1">
              <a:lnSpc>
                <a:spcPct val="150000"/>
              </a:lnSpc>
            </a:pPr>
            <a:r>
              <a:rPr lang="en-US" dirty="0"/>
              <a:t>Joined Batting/</a:t>
            </a:r>
            <a:r>
              <a:rPr lang="en-US" dirty="0" err="1"/>
              <a:t>warBat</a:t>
            </a:r>
            <a:r>
              <a:rPr lang="en-US" dirty="0"/>
              <a:t>, Pitching/</a:t>
            </a:r>
            <a:r>
              <a:rPr lang="en-US" dirty="0" err="1"/>
              <a:t>warPitch</a:t>
            </a:r>
            <a:r>
              <a:rPr lang="en-US" dirty="0"/>
              <a:t>, Batting/Salaries, &amp; Pitching/Salaries</a:t>
            </a:r>
          </a:p>
        </p:txBody>
      </p:sp>
    </p:spTree>
    <p:extLst>
      <p:ext uri="{BB962C8B-B14F-4D97-AF65-F5344CB8AC3E}">
        <p14:creationId xmlns:p14="http://schemas.microsoft.com/office/powerpoint/2010/main" val="398131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rmAutofit/>
          </a:bodyPr>
          <a:lstStyle/>
          <a:p>
            <a:pPr>
              <a:lnSpc>
                <a:spcPct val="150000"/>
              </a:lnSpc>
            </a:pPr>
            <a:r>
              <a:rPr lang="en-US" dirty="0"/>
              <a:t>Ran linear regression &amp; ANOVAs in R</a:t>
            </a:r>
          </a:p>
          <a:p>
            <a:pPr lvl="1">
              <a:lnSpc>
                <a:spcPct val="150000"/>
              </a:lnSpc>
            </a:pPr>
            <a:r>
              <a:rPr lang="en-US" dirty="0"/>
              <a:t>For important variables such as salary, WAR, age, plate appearances, innings pitched, etc.</a:t>
            </a:r>
          </a:p>
          <a:p>
            <a:pPr>
              <a:lnSpc>
                <a:spcPct val="150000"/>
              </a:lnSpc>
            </a:pPr>
            <a:r>
              <a:rPr lang="en-US" dirty="0"/>
              <a:t>Ran random forests and created correlation matrices in Python</a:t>
            </a:r>
          </a:p>
          <a:p>
            <a:pPr>
              <a:lnSpc>
                <a:spcPct val="150000"/>
              </a:lnSpc>
            </a:pPr>
            <a:r>
              <a:rPr lang="en-US" dirty="0"/>
              <a:t>Created visualizations in Tableau</a:t>
            </a:r>
          </a:p>
        </p:txBody>
      </p:sp>
    </p:spTree>
    <p:extLst>
      <p:ext uri="{BB962C8B-B14F-4D97-AF65-F5344CB8AC3E}">
        <p14:creationId xmlns:p14="http://schemas.microsoft.com/office/powerpoint/2010/main" val="394787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p:txBody>
          <a:bodyPr/>
          <a:lstStyle/>
          <a:p>
            <a:r>
              <a:rPr lang="en-US" dirty="0"/>
              <a:t>Results</a:t>
            </a:r>
          </a:p>
        </p:txBody>
      </p:sp>
      <p:sp>
        <p:nvSpPr>
          <p:cNvPr id="6" name="Content Placeholder 5">
            <a:extLst>
              <a:ext uri="{FF2B5EF4-FFF2-40B4-BE49-F238E27FC236}">
                <a16:creationId xmlns:a16="http://schemas.microsoft.com/office/drawing/2014/main" id="{53884AA0-EE7C-B74D-8ED6-14C78EB992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10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871421" y="725413"/>
            <a:ext cx="10135480" cy="6132587"/>
          </a:xfrm>
          <a:prstGeom prst="rect">
            <a:avLst/>
          </a:prstGeom>
        </p:spPr>
      </p:pic>
      <p:sp>
        <p:nvSpPr>
          <p:cNvPr id="3" name="TextBox 2">
            <a:extLst>
              <a:ext uri="{FF2B5EF4-FFF2-40B4-BE49-F238E27FC236}">
                <a16:creationId xmlns:a16="http://schemas.microsoft.com/office/drawing/2014/main" id="{BDF4AF0B-FD92-404E-ABE1-0F95E3315F99}"/>
              </a:ext>
            </a:extLst>
          </p:cNvPr>
          <p:cNvSpPr txBox="1"/>
          <p:nvPr/>
        </p:nvSpPr>
        <p:spPr>
          <a:xfrm>
            <a:off x="871421" y="356081"/>
            <a:ext cx="5939161" cy="369332"/>
          </a:xfrm>
          <a:prstGeom prst="rect">
            <a:avLst/>
          </a:prstGeom>
          <a:noFill/>
        </p:spPr>
        <p:txBody>
          <a:bodyPr wrap="square" rtlCol="0">
            <a:spAutoFit/>
          </a:bodyPr>
          <a:lstStyle/>
          <a:p>
            <a:r>
              <a:rPr lang="en-US" dirty="0"/>
              <a:t>Notice drastic increase starting approximately 1990</a:t>
            </a:r>
          </a:p>
        </p:txBody>
      </p:sp>
    </p:spTree>
    <p:extLst>
      <p:ext uri="{BB962C8B-B14F-4D97-AF65-F5344CB8AC3E}">
        <p14:creationId xmlns:p14="http://schemas.microsoft.com/office/powerpoint/2010/main" val="3945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3414"/>
          <a:stretch/>
        </p:blipFill>
        <p:spPr>
          <a:xfrm>
            <a:off x="1155550" y="893264"/>
            <a:ext cx="9880899" cy="5964736"/>
          </a:xfrm>
        </p:spPr>
      </p:pic>
      <p:sp>
        <p:nvSpPr>
          <p:cNvPr id="4" name="TextBox 3">
            <a:extLst>
              <a:ext uri="{FF2B5EF4-FFF2-40B4-BE49-F238E27FC236}">
                <a16:creationId xmlns:a16="http://schemas.microsoft.com/office/drawing/2014/main" id="{B0B6AEF8-2343-D347-A904-9F712AA69D1E}"/>
              </a:ext>
            </a:extLst>
          </p:cNvPr>
          <p:cNvSpPr txBox="1"/>
          <p:nvPr/>
        </p:nvSpPr>
        <p:spPr>
          <a:xfrm>
            <a:off x="1155550" y="523932"/>
            <a:ext cx="5193437" cy="369332"/>
          </a:xfrm>
          <a:prstGeom prst="rect">
            <a:avLst/>
          </a:prstGeom>
          <a:noFill/>
        </p:spPr>
        <p:txBody>
          <a:bodyPr wrap="square" rtlCol="0">
            <a:spAutoFit/>
          </a:bodyPr>
          <a:lstStyle/>
          <a:p>
            <a:r>
              <a:rPr lang="en-US" dirty="0"/>
              <a:t>The Yankees spend more than any other team</a:t>
            </a:r>
          </a:p>
        </p:txBody>
      </p:sp>
    </p:spTree>
    <p:extLst>
      <p:ext uri="{BB962C8B-B14F-4D97-AF65-F5344CB8AC3E}">
        <p14:creationId xmlns:p14="http://schemas.microsoft.com/office/powerpoint/2010/main" val="229855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985421" y="749669"/>
            <a:ext cx="10095390" cy="6108331"/>
          </a:xfrm>
          <a:prstGeom prst="rect">
            <a:avLst/>
          </a:prstGeom>
        </p:spPr>
      </p:pic>
      <p:sp>
        <p:nvSpPr>
          <p:cNvPr id="3" name="TextBox 2">
            <a:extLst>
              <a:ext uri="{FF2B5EF4-FFF2-40B4-BE49-F238E27FC236}">
                <a16:creationId xmlns:a16="http://schemas.microsoft.com/office/drawing/2014/main" id="{2F5C68F2-F8F5-EA4B-8635-8CAF4EABE51C}"/>
              </a:ext>
            </a:extLst>
          </p:cNvPr>
          <p:cNvSpPr txBox="1"/>
          <p:nvPr/>
        </p:nvSpPr>
        <p:spPr>
          <a:xfrm>
            <a:off x="985421" y="380337"/>
            <a:ext cx="6862439" cy="369332"/>
          </a:xfrm>
          <a:prstGeom prst="rect">
            <a:avLst/>
          </a:prstGeom>
          <a:noFill/>
        </p:spPr>
        <p:txBody>
          <a:bodyPr wrap="square" rtlCol="0">
            <a:spAutoFit/>
          </a:bodyPr>
          <a:lstStyle/>
          <a:p>
            <a:r>
              <a:rPr lang="en-US" dirty="0"/>
              <a:t>Same phenomenon visible here, as drastic uptick begins ~1990</a:t>
            </a:r>
          </a:p>
        </p:txBody>
      </p:sp>
    </p:spTree>
    <p:extLst>
      <p:ext uri="{BB962C8B-B14F-4D97-AF65-F5344CB8AC3E}">
        <p14:creationId xmlns:p14="http://schemas.microsoft.com/office/powerpoint/2010/main" val="103745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225959"/>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4371703" y="1559992"/>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4488871" y="1159882"/>
            <a:ext cx="5534891" cy="400110"/>
          </a:xfrm>
          <a:prstGeom prst="rect">
            <a:avLst/>
          </a:prstGeom>
          <a:noFill/>
        </p:spPr>
        <p:txBody>
          <a:bodyPr wrap="square" rtlCol="0">
            <a:spAutoFit/>
          </a:bodyPr>
          <a:lstStyle/>
          <a:p>
            <a:r>
              <a:rPr lang="en-US" sz="2000" dirty="0"/>
              <a:t>Average Salary vs.  Inflation-Adjusted Average Salary</a:t>
            </a:r>
          </a:p>
        </p:txBody>
      </p:sp>
      <p:sp>
        <p:nvSpPr>
          <p:cNvPr id="3" name="TextBox 2"/>
          <p:cNvSpPr txBox="1"/>
          <p:nvPr/>
        </p:nvSpPr>
        <p:spPr>
          <a:xfrm>
            <a:off x="561108" y="1061285"/>
            <a:ext cx="3366655" cy="5570756"/>
          </a:xfrm>
          <a:prstGeom prst="rect">
            <a:avLst/>
          </a:prstGeom>
          <a:noFill/>
        </p:spPr>
        <p:txBody>
          <a:bodyPr wrap="square" rtlCol="0">
            <a:spAutoFit/>
          </a:bodyPr>
          <a:lstStyle/>
          <a:p>
            <a:r>
              <a:rPr lang="en-US" sz="2000" dirty="0"/>
              <a:t>Player Salaries are increasing over time at a rate much higher than inflation can explain by itself</a:t>
            </a:r>
          </a:p>
          <a:p>
            <a:endParaRPr lang="en-US" sz="2000" dirty="0"/>
          </a:p>
          <a:p>
            <a:r>
              <a:rPr lang="en-US" sz="2000" dirty="0"/>
              <a:t>There is a significant difference year to year in salaries both in the 90s and the modern era</a:t>
            </a:r>
          </a:p>
          <a:p>
            <a:endParaRPr lang="en-US" dirty="0"/>
          </a:p>
          <a:p>
            <a:endParaRPr lang="en-US" dirty="0"/>
          </a:p>
          <a:p>
            <a:endParaRPr lang="en-US" dirty="0"/>
          </a:p>
          <a:p>
            <a:endParaRPr lang="en-US" dirty="0"/>
          </a:p>
          <a:p>
            <a:endParaRPr lang="en-US" dirty="0"/>
          </a:p>
          <a:p>
            <a:endParaRPr lang="en-US" dirty="0"/>
          </a:p>
          <a:p>
            <a:endParaRPr lang="en-US" dirty="0"/>
          </a:p>
          <a:p>
            <a:r>
              <a:rPr lang="en-US" sz="1400" dirty="0"/>
              <a:t>1995-2000</a:t>
            </a:r>
          </a:p>
          <a:p>
            <a:r>
              <a:rPr lang="en-US" sz="1400" dirty="0"/>
              <a:t>P-value = 1.1e-12</a:t>
            </a:r>
          </a:p>
          <a:p>
            <a:endParaRPr lang="en-US" sz="1400" dirty="0"/>
          </a:p>
          <a:p>
            <a:r>
              <a:rPr lang="en-US" sz="1400" dirty="0"/>
              <a:t>2015-2019</a:t>
            </a:r>
          </a:p>
          <a:p>
            <a:r>
              <a:rPr lang="en-US" sz="1400" dirty="0"/>
              <a:t>P-value = 3.383-09</a:t>
            </a:r>
          </a:p>
        </p:txBody>
      </p:sp>
    </p:spTree>
    <p:extLst>
      <p:ext uri="{BB962C8B-B14F-4D97-AF65-F5344CB8AC3E}">
        <p14:creationId xmlns:p14="http://schemas.microsoft.com/office/powerpoint/2010/main" val="88272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1918" y="662347"/>
            <a:ext cx="10008161" cy="4524315"/>
          </a:xfrm>
          <a:prstGeom prst="rect">
            <a:avLst/>
          </a:prstGeom>
          <a:noFill/>
        </p:spPr>
        <p:txBody>
          <a:bodyPr wrap="square" rtlCol="0">
            <a:spAutoFit/>
          </a:bodyPr>
          <a:lstStyle/>
          <a:p>
            <a:r>
              <a:rPr lang="en-US" sz="2400" dirty="0"/>
              <a:t>Nothing Influences Salary as much as factors of time. Factors such as a players age, plate attempts, and amount of innings played the more the better when influencing a players salary for the better.  As a player increases their opportunities for play they at the same time increase their likelihood for higher pay.  </a:t>
            </a:r>
          </a:p>
          <a:p>
            <a:endParaRPr lang="en-US" sz="2400" dirty="0"/>
          </a:p>
          <a:p>
            <a:r>
              <a:rPr lang="en-US" sz="2400" dirty="0"/>
              <a:t>After running a repeated measures ANOVA we found that age had a significant impact on salary.  Therefore as a player ages their salary changes also and these two factors go hand in hand throughout a players career.</a:t>
            </a:r>
          </a:p>
          <a:p>
            <a:endParaRPr lang="en-US" sz="2400" dirty="0"/>
          </a:p>
          <a:p>
            <a:r>
              <a:rPr lang="en-US" sz="2400" dirty="0"/>
              <a:t>The odd thing about this was that a players performance on the field didn’t seem to automatically mean a player was going to be paid more.</a:t>
            </a:r>
          </a:p>
        </p:txBody>
      </p:sp>
      <p:sp>
        <p:nvSpPr>
          <p:cNvPr id="3" name="TextBox 2">
            <a:extLst>
              <a:ext uri="{FF2B5EF4-FFF2-40B4-BE49-F238E27FC236}">
                <a16:creationId xmlns:a16="http://schemas.microsoft.com/office/drawing/2014/main" id="{F5B84133-B555-814E-9F08-4EFDB6ED6533}"/>
              </a:ext>
            </a:extLst>
          </p:cNvPr>
          <p:cNvSpPr txBox="1"/>
          <p:nvPr/>
        </p:nvSpPr>
        <p:spPr>
          <a:xfrm>
            <a:off x="2349623" y="0"/>
            <a:ext cx="7492753" cy="646331"/>
          </a:xfrm>
          <a:prstGeom prst="rect">
            <a:avLst/>
          </a:prstGeom>
          <a:noFill/>
        </p:spPr>
        <p:txBody>
          <a:bodyPr wrap="square" rtlCol="0">
            <a:spAutoFit/>
          </a:bodyPr>
          <a:lstStyle/>
          <a:p>
            <a:r>
              <a:rPr lang="en-US" sz="3600" dirty="0">
                <a:solidFill>
                  <a:srgbClr val="FF0000"/>
                </a:solidFill>
              </a:rPr>
              <a:t>NEEDS TO BE BULLET-POINTED</a:t>
            </a:r>
          </a:p>
        </p:txBody>
      </p:sp>
    </p:spTree>
    <p:extLst>
      <p:ext uri="{BB962C8B-B14F-4D97-AF65-F5344CB8AC3E}">
        <p14:creationId xmlns:p14="http://schemas.microsoft.com/office/powerpoint/2010/main" val="141003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
        <p:nvSpPr>
          <p:cNvPr id="4" name="TextBox 3">
            <a:extLst>
              <a:ext uri="{FF2B5EF4-FFF2-40B4-BE49-F238E27FC236}">
                <a16:creationId xmlns:a16="http://schemas.microsoft.com/office/drawing/2014/main" id="{B635E4B1-13F7-BC4D-9234-57FF3952B134}"/>
              </a:ext>
            </a:extLst>
          </p:cNvPr>
          <p:cNvSpPr txBox="1"/>
          <p:nvPr/>
        </p:nvSpPr>
        <p:spPr>
          <a:xfrm>
            <a:off x="57150" y="468868"/>
            <a:ext cx="5015883" cy="369332"/>
          </a:xfrm>
          <a:prstGeom prst="rect">
            <a:avLst/>
          </a:prstGeom>
          <a:noFill/>
        </p:spPr>
        <p:txBody>
          <a:bodyPr wrap="square" rtlCol="0">
            <a:spAutoFit/>
          </a:bodyPr>
          <a:lstStyle/>
          <a:p>
            <a:r>
              <a:rPr lang="en-US" dirty="0"/>
              <a:t>Clear lack of correlating variables for salary</a:t>
            </a:r>
          </a:p>
        </p:txBody>
      </p:sp>
    </p:spTree>
    <p:extLst>
      <p:ext uri="{BB962C8B-B14F-4D97-AF65-F5344CB8AC3E}">
        <p14:creationId xmlns:p14="http://schemas.microsoft.com/office/powerpoint/2010/main" val="376555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D0DD5B-2CC8-094D-AD17-14DBC9A91178}"/>
              </a:ext>
            </a:extLst>
          </p:cNvPr>
          <p:cNvSpPr txBox="1"/>
          <p:nvPr/>
        </p:nvSpPr>
        <p:spPr>
          <a:xfrm>
            <a:off x="57150" y="468868"/>
            <a:ext cx="5473638" cy="369332"/>
          </a:xfrm>
          <a:prstGeom prst="rect">
            <a:avLst/>
          </a:prstGeom>
          <a:noFill/>
        </p:spPr>
        <p:txBody>
          <a:bodyPr wrap="square" rtlCol="0">
            <a:spAutoFit/>
          </a:bodyPr>
          <a:lstStyle/>
          <a:p>
            <a:r>
              <a:rPr lang="en-US" dirty="0"/>
              <a:t>Year far more correlated in pitchers vs. position players</a:t>
            </a:r>
          </a:p>
        </p:txBody>
      </p:sp>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50779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656764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911300" y="583877"/>
            <a:ext cx="10369400" cy="6274123"/>
          </a:xfrm>
          <a:prstGeom prst="rect">
            <a:avLst/>
          </a:prstGeom>
        </p:spPr>
      </p:pic>
      <p:sp>
        <p:nvSpPr>
          <p:cNvPr id="3" name="TextBox 2">
            <a:extLst>
              <a:ext uri="{FF2B5EF4-FFF2-40B4-BE49-F238E27FC236}">
                <a16:creationId xmlns:a16="http://schemas.microsoft.com/office/drawing/2014/main" id="{5F8A5EA1-31FD-0640-B40A-6E767D94198E}"/>
              </a:ext>
            </a:extLst>
          </p:cNvPr>
          <p:cNvSpPr txBox="1"/>
          <p:nvPr/>
        </p:nvSpPr>
        <p:spPr>
          <a:xfrm>
            <a:off x="911300" y="214545"/>
            <a:ext cx="5015883" cy="369332"/>
          </a:xfrm>
          <a:prstGeom prst="rect">
            <a:avLst/>
          </a:prstGeom>
          <a:noFill/>
        </p:spPr>
        <p:txBody>
          <a:bodyPr wrap="square" rtlCol="0">
            <a:spAutoFit/>
          </a:bodyPr>
          <a:lstStyle/>
          <a:p>
            <a:r>
              <a:rPr lang="en-US" dirty="0"/>
              <a:t>Higher WAR for players in late 20s, 30s</a:t>
            </a:r>
          </a:p>
        </p:txBody>
      </p:sp>
    </p:spTree>
    <p:extLst>
      <p:ext uri="{BB962C8B-B14F-4D97-AF65-F5344CB8AC3E}">
        <p14:creationId xmlns:p14="http://schemas.microsoft.com/office/powerpoint/2010/main" val="144291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951249" y="632221"/>
            <a:ext cx="10289501" cy="6225779"/>
          </a:xfrm>
          <a:prstGeom prst="rect">
            <a:avLst/>
          </a:prstGeom>
        </p:spPr>
      </p:pic>
      <p:sp>
        <p:nvSpPr>
          <p:cNvPr id="4" name="TextBox 3">
            <a:extLst>
              <a:ext uri="{FF2B5EF4-FFF2-40B4-BE49-F238E27FC236}">
                <a16:creationId xmlns:a16="http://schemas.microsoft.com/office/drawing/2014/main" id="{9FE490D8-1C14-AA4F-AA35-FDEE0CB8EE26}"/>
              </a:ext>
            </a:extLst>
          </p:cNvPr>
          <p:cNvSpPr txBox="1"/>
          <p:nvPr/>
        </p:nvSpPr>
        <p:spPr>
          <a:xfrm>
            <a:off x="951249" y="262889"/>
            <a:ext cx="5015883" cy="369332"/>
          </a:xfrm>
          <a:prstGeom prst="rect">
            <a:avLst/>
          </a:prstGeom>
          <a:noFill/>
        </p:spPr>
        <p:txBody>
          <a:bodyPr wrap="square" rtlCol="0">
            <a:spAutoFit/>
          </a:bodyPr>
          <a:lstStyle/>
          <a:p>
            <a:r>
              <a:rPr lang="en-US" dirty="0"/>
              <a:t>WAR higher in early 20s &amp; lower in 30s</a:t>
            </a:r>
          </a:p>
        </p:txBody>
      </p:sp>
    </p:spTree>
    <p:extLst>
      <p:ext uri="{BB962C8B-B14F-4D97-AF65-F5344CB8AC3E}">
        <p14:creationId xmlns:p14="http://schemas.microsoft.com/office/powerpoint/2010/main" val="134226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921728" y="596496"/>
            <a:ext cx="10348544" cy="6261504"/>
          </a:xfrm>
          <a:prstGeom prst="rect">
            <a:avLst/>
          </a:prstGeom>
        </p:spPr>
      </p:pic>
      <p:sp>
        <p:nvSpPr>
          <p:cNvPr id="4" name="TextBox 3">
            <a:extLst>
              <a:ext uri="{FF2B5EF4-FFF2-40B4-BE49-F238E27FC236}">
                <a16:creationId xmlns:a16="http://schemas.microsoft.com/office/drawing/2014/main" id="{C5DB436B-F0C9-8C41-BED8-162F6E6C13DA}"/>
              </a:ext>
            </a:extLst>
          </p:cNvPr>
          <p:cNvSpPr txBox="1"/>
          <p:nvPr/>
        </p:nvSpPr>
        <p:spPr>
          <a:xfrm>
            <a:off x="911300" y="214545"/>
            <a:ext cx="5015883" cy="369332"/>
          </a:xfrm>
          <a:prstGeom prst="rect">
            <a:avLst/>
          </a:prstGeom>
          <a:noFill/>
        </p:spPr>
        <p:txBody>
          <a:bodyPr wrap="square" rtlCol="0">
            <a:spAutoFit/>
          </a:bodyPr>
          <a:lstStyle/>
          <a:p>
            <a:r>
              <a:rPr lang="en-US" dirty="0"/>
              <a:t>Higher PAs for players in late 20s, 30s</a:t>
            </a:r>
          </a:p>
        </p:txBody>
      </p:sp>
    </p:spTree>
    <p:extLst>
      <p:ext uri="{BB962C8B-B14F-4D97-AF65-F5344CB8AC3E}">
        <p14:creationId xmlns:p14="http://schemas.microsoft.com/office/powerpoint/2010/main" val="22403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952800" y="634097"/>
            <a:ext cx="10286400" cy="6223903"/>
          </a:xfrm>
          <a:prstGeom prst="rect">
            <a:avLst/>
          </a:prstGeom>
        </p:spPr>
      </p:pic>
      <p:sp>
        <p:nvSpPr>
          <p:cNvPr id="8" name="TextBox 7">
            <a:extLst>
              <a:ext uri="{FF2B5EF4-FFF2-40B4-BE49-F238E27FC236}">
                <a16:creationId xmlns:a16="http://schemas.microsoft.com/office/drawing/2014/main" id="{45D8682E-14AD-D14E-9669-1450C763398C}"/>
              </a:ext>
            </a:extLst>
          </p:cNvPr>
          <p:cNvSpPr txBox="1"/>
          <p:nvPr/>
        </p:nvSpPr>
        <p:spPr>
          <a:xfrm>
            <a:off x="952800" y="259217"/>
            <a:ext cx="5015883" cy="369332"/>
          </a:xfrm>
          <a:prstGeom prst="rect">
            <a:avLst/>
          </a:prstGeom>
          <a:noFill/>
        </p:spPr>
        <p:txBody>
          <a:bodyPr wrap="square" rtlCol="0">
            <a:spAutoFit/>
          </a:bodyPr>
          <a:lstStyle/>
          <a:p>
            <a:r>
              <a:rPr lang="en-US" dirty="0"/>
              <a:t>PAs make clear shift towards early 20s</a:t>
            </a:r>
          </a:p>
        </p:txBody>
      </p:sp>
    </p:spTree>
    <p:extLst>
      <p:ext uri="{BB962C8B-B14F-4D97-AF65-F5344CB8AC3E}">
        <p14:creationId xmlns:p14="http://schemas.microsoft.com/office/powerpoint/2010/main" val="415476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3453"/>
          <a:stretch/>
        </p:blipFill>
        <p:spPr>
          <a:xfrm>
            <a:off x="1053384" y="772357"/>
            <a:ext cx="10085231" cy="6085643"/>
          </a:xfrm>
        </p:spPr>
      </p:pic>
      <p:sp>
        <p:nvSpPr>
          <p:cNvPr id="7" name="TextBox 6">
            <a:extLst>
              <a:ext uri="{FF2B5EF4-FFF2-40B4-BE49-F238E27FC236}">
                <a16:creationId xmlns:a16="http://schemas.microsoft.com/office/drawing/2014/main" id="{2A9F8021-7343-7042-9ACD-650C1B41C04A}"/>
              </a:ext>
            </a:extLst>
          </p:cNvPr>
          <p:cNvSpPr txBox="1"/>
          <p:nvPr/>
        </p:nvSpPr>
        <p:spPr>
          <a:xfrm>
            <a:off x="1053384" y="249137"/>
            <a:ext cx="7492753" cy="523220"/>
          </a:xfrm>
          <a:prstGeom prst="rect">
            <a:avLst/>
          </a:prstGeom>
          <a:noFill/>
        </p:spPr>
        <p:txBody>
          <a:bodyPr wrap="square" rtlCol="0">
            <a:spAutoFit/>
          </a:bodyPr>
          <a:lstStyle/>
          <a:p>
            <a:r>
              <a:rPr lang="en-US" sz="2800" dirty="0">
                <a:solidFill>
                  <a:srgbClr val="FF0000"/>
                </a:solidFill>
              </a:rPr>
              <a:t>I preferred the line chart?</a:t>
            </a:r>
          </a:p>
        </p:txBody>
      </p:sp>
    </p:spTree>
    <p:extLst>
      <p:ext uri="{BB962C8B-B14F-4D97-AF65-F5344CB8AC3E}">
        <p14:creationId xmlns:p14="http://schemas.microsoft.com/office/powerpoint/2010/main" val="77177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6530"/>
          <a:stretch/>
        </p:blipFill>
        <p:spPr>
          <a:xfrm>
            <a:off x="803776" y="674703"/>
            <a:ext cx="10584448" cy="6183297"/>
          </a:xfrm>
        </p:spPr>
      </p:pic>
    </p:spTree>
    <p:extLst>
      <p:ext uri="{BB962C8B-B14F-4D97-AF65-F5344CB8AC3E}">
        <p14:creationId xmlns:p14="http://schemas.microsoft.com/office/powerpoint/2010/main" val="405805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238"/>
          <a:stretch/>
        </p:blipFill>
        <p:spPr>
          <a:xfrm>
            <a:off x="1328291" y="1091366"/>
            <a:ext cx="9535418" cy="5766634"/>
          </a:xfrm>
        </p:spPr>
      </p:pic>
      <p:sp>
        <p:nvSpPr>
          <p:cNvPr id="5" name="TextBox 4">
            <a:extLst>
              <a:ext uri="{FF2B5EF4-FFF2-40B4-BE49-F238E27FC236}">
                <a16:creationId xmlns:a16="http://schemas.microsoft.com/office/drawing/2014/main" id="{A911745D-3849-7141-888E-6052923A7407}"/>
              </a:ext>
            </a:extLst>
          </p:cNvPr>
          <p:cNvSpPr txBox="1"/>
          <p:nvPr/>
        </p:nvSpPr>
        <p:spPr>
          <a:xfrm>
            <a:off x="1328291" y="137259"/>
            <a:ext cx="10159113" cy="954107"/>
          </a:xfrm>
          <a:prstGeom prst="rect">
            <a:avLst/>
          </a:prstGeom>
          <a:noFill/>
        </p:spPr>
        <p:txBody>
          <a:bodyPr wrap="square" rtlCol="0">
            <a:spAutoFit/>
          </a:bodyPr>
          <a:lstStyle/>
          <a:p>
            <a:r>
              <a:rPr lang="en-US" sz="2800" dirty="0">
                <a:solidFill>
                  <a:srgbClr val="FF0000"/>
                </a:solidFill>
              </a:rPr>
              <a:t>It might make more sense to put age on x-axis; also, chart should be in “entire view”</a:t>
            </a:r>
          </a:p>
        </p:txBody>
      </p:sp>
    </p:spTree>
    <p:extLst>
      <p:ext uri="{BB962C8B-B14F-4D97-AF65-F5344CB8AC3E}">
        <p14:creationId xmlns:p14="http://schemas.microsoft.com/office/powerpoint/2010/main" val="121294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r>
              <a:rPr lang="en-US" sz="2400" dirty="0"/>
              <a:t>Currently working in Education</a:t>
            </a:r>
          </a:p>
          <a:p>
            <a:r>
              <a:rPr lang="en-US" sz="2400" dirty="0"/>
              <a:t>Bachelor’s degree in Communications and Marketing</a:t>
            </a:r>
          </a:p>
          <a:p>
            <a:r>
              <a:rPr lang="en-US" sz="2400" dirty="0"/>
              <a:t>Data science is fascinating to me because it has the capacity to change just about everything it touches, it has the power to steer organizational decisions and change the way entire systems function</a:t>
            </a:r>
          </a:p>
          <a:p>
            <a:endParaRPr lang="en-US" dirty="0"/>
          </a:p>
        </p:txBody>
      </p:sp>
    </p:spTree>
    <p:extLst>
      <p:ext uri="{BB962C8B-B14F-4D97-AF65-F5344CB8AC3E}">
        <p14:creationId xmlns:p14="http://schemas.microsoft.com/office/powerpoint/2010/main" val="332392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638044"/>
            <a:ext cx="7729728" cy="3745001"/>
          </a:xfrm>
        </p:spPr>
        <p:txBody>
          <a:bodyPr>
            <a:noAutofit/>
          </a:bodyPr>
          <a:lstStyle/>
          <a:p>
            <a:r>
              <a:rPr lang="en-US" sz="2400" dirty="0"/>
              <a:t>Teams are paying out higher salaries, but the average player is still not making the amounts they should based on their on-field play</a:t>
            </a:r>
          </a:p>
          <a:p>
            <a:r>
              <a:rPr lang="en-US" sz="2400" dirty="0"/>
              <a:t>Time and opportunities dictate a players earning power more than any other variable</a:t>
            </a:r>
          </a:p>
          <a:p>
            <a:r>
              <a:rPr lang="en-US" sz="2400" dirty="0"/>
              <a:t>One single season (or even a couple great seasons) will not necessarily mean a huge payday for a given player</a:t>
            </a:r>
          </a:p>
          <a:p>
            <a:r>
              <a:rPr lang="en-US" sz="2400" dirty="0"/>
              <a:t>Only consistently good play over time will have a significant impact on player salary</a:t>
            </a:r>
          </a:p>
        </p:txBody>
      </p:sp>
    </p:spTree>
    <p:extLst>
      <p:ext uri="{BB962C8B-B14F-4D97-AF65-F5344CB8AC3E}">
        <p14:creationId xmlns:p14="http://schemas.microsoft.com/office/powerpoint/2010/main" val="1919702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476870"/>
            <a:ext cx="7729728" cy="4136994"/>
          </a:xfrm>
        </p:spPr>
        <p:txBody>
          <a:bodyPr>
            <a:noAutofit/>
          </a:bodyPr>
          <a:lstStyle/>
          <a:p>
            <a:r>
              <a:rPr lang="en-US" sz="2400" dirty="0"/>
              <a:t>Based on the data and our knowledge of the sport, we were surprised by some of our results, specifically the lack of correlation with WAR</a:t>
            </a:r>
          </a:p>
          <a:p>
            <a:pPr lvl="1"/>
            <a:r>
              <a:rPr lang="en-US" sz="2000" dirty="0"/>
              <a:t>We would assume that there is more to this story</a:t>
            </a:r>
          </a:p>
          <a:p>
            <a:r>
              <a:rPr lang="en-US" sz="2400" dirty="0"/>
              <a:t>It’s difficult to definitively determined the cause of the significant change in salary over time which we identified</a:t>
            </a:r>
          </a:p>
          <a:p>
            <a:r>
              <a:rPr lang="en-US" sz="2400" dirty="0"/>
              <a:t>Further research could focus on collecting more data on player contracts to understand if their terms potentially caused a lack of immediate response in terms of salary to a players on the field play </a:t>
            </a:r>
            <a:r>
              <a:rPr lang="en-US" sz="2400" dirty="0">
                <a:solidFill>
                  <a:srgbClr val="FF0000"/>
                </a:solidFill>
              </a:rPr>
              <a:t>(confused by phrasing here?)</a:t>
            </a:r>
          </a:p>
        </p:txBody>
      </p:sp>
    </p:spTree>
    <p:extLst>
      <p:ext uri="{BB962C8B-B14F-4D97-AF65-F5344CB8AC3E}">
        <p14:creationId xmlns:p14="http://schemas.microsoft.com/office/powerpoint/2010/main" val="3732833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a:xfrm>
            <a:off x="2231136" y="2314087"/>
            <a:ext cx="8305246" cy="4516393"/>
          </a:xfrm>
        </p:spPr>
        <p:txBody>
          <a:bodyPr>
            <a:normAutofit/>
          </a:bodyPr>
          <a:lstStyle/>
          <a:p>
            <a:pPr marL="0" indent="0">
              <a:buNone/>
            </a:pPr>
            <a:endParaRPr lang="en-US" dirty="0"/>
          </a:p>
          <a:p>
            <a:pPr>
              <a:lnSpc>
                <a:spcPct val="150000"/>
              </a:lnSpc>
            </a:pPr>
            <a:r>
              <a:rPr lang="en-US" sz="2400" dirty="0"/>
              <a:t>Oakland A’s and the introduction of Analytics</a:t>
            </a:r>
          </a:p>
          <a:p>
            <a:pPr>
              <a:lnSpc>
                <a:spcPct val="150000"/>
              </a:lnSpc>
            </a:pPr>
            <a:r>
              <a:rPr lang="en-US" sz="2400" dirty="0"/>
              <a:t>A deep dive into the statistics of baseball</a:t>
            </a:r>
          </a:p>
          <a:p>
            <a:pPr>
              <a:lnSpc>
                <a:spcPct val="150000"/>
              </a:lnSpc>
            </a:pPr>
            <a:r>
              <a:rPr lang="en-US" sz="2400" dirty="0"/>
              <a:t>How has the game changed?</a:t>
            </a:r>
          </a:p>
          <a:p>
            <a:pPr>
              <a:lnSpc>
                <a:spcPct val="150000"/>
              </a:lnSpc>
            </a:pPr>
            <a:r>
              <a:rPr lang="en-US" sz="2400" dirty="0"/>
              <a:t>How have teams strategized differently?</a:t>
            </a:r>
          </a:p>
          <a:p>
            <a:pPr>
              <a:lnSpc>
                <a:spcPct val="150000"/>
              </a:lnSpc>
            </a:pPr>
            <a:r>
              <a:rPr lang="en-US" sz="2400" dirty="0"/>
              <a:t>Can we quantify that change by analyzing player salaries?</a:t>
            </a:r>
          </a:p>
          <a:p>
            <a:endParaRPr lang="en-US" sz="3000" dirty="0"/>
          </a:p>
        </p:txBody>
      </p:sp>
    </p:spTree>
    <p:extLst>
      <p:ext uri="{BB962C8B-B14F-4D97-AF65-F5344CB8AC3E}">
        <p14:creationId xmlns:p14="http://schemas.microsoft.com/office/powerpoint/2010/main" val="218257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r>
              <a:rPr lang="en-US" sz="2400" dirty="0"/>
              <a:t>Used data from 2 main sources:</a:t>
            </a:r>
          </a:p>
          <a:p>
            <a:pPr lvl="1"/>
            <a:r>
              <a:rPr lang="en-US" sz="2000" dirty="0"/>
              <a:t>Lahman’s Baseball Database &amp; Baseball Reference’s WAR data</a:t>
            </a:r>
          </a:p>
          <a:p>
            <a:r>
              <a:rPr lang="en-US" sz="2400" dirty="0"/>
              <a:t>Lahman’s Database</a:t>
            </a:r>
          </a:p>
          <a:p>
            <a:pPr lvl="1"/>
            <a:r>
              <a:rPr lang="en-US" sz="2000" dirty="0"/>
              <a:t>Compiled by Sean </a:t>
            </a:r>
            <a:r>
              <a:rPr lang="en-US" sz="2000" dirty="0" err="1"/>
              <a:t>Lahman</a:t>
            </a:r>
            <a:r>
              <a:rPr lang="en-US" sz="2000" dirty="0"/>
              <a:t>, an award-winning reporter &amp; sports statistician</a:t>
            </a:r>
          </a:p>
          <a:p>
            <a:pPr lvl="1"/>
            <a:r>
              <a:rPr lang="en-US" sz="2000" dirty="0"/>
              <a:t>The preeminent data source for baseball analysis</a:t>
            </a:r>
          </a:p>
          <a:p>
            <a:pPr lvl="1"/>
            <a:r>
              <a:rPr lang="en-US" sz="2000" dirty="0"/>
              <a:t>Consists of 24 different datasets on various baseball-related topics</a:t>
            </a:r>
          </a:p>
          <a:p>
            <a:pPr lvl="1"/>
            <a:r>
              <a:rPr lang="en-US" sz="2000"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a:lnSpc>
                <a:spcPct val="150000"/>
              </a:lnSpc>
            </a:pPr>
            <a:r>
              <a:rPr lang="en-US" sz="2400" dirty="0"/>
              <a:t>Datasets contained over 100,000 entries</a:t>
            </a:r>
          </a:p>
          <a:p>
            <a:pPr lvl="1">
              <a:lnSpc>
                <a:spcPct val="150000"/>
              </a:lnSpc>
            </a:pPr>
            <a:r>
              <a:rPr lang="en-US" sz="2000" dirty="0"/>
              <a:t>Each entry represents one player’s performance for one season</a:t>
            </a:r>
          </a:p>
          <a:p>
            <a:pPr lvl="1">
              <a:lnSpc>
                <a:spcPct val="150000"/>
              </a:lnSpc>
            </a:pPr>
            <a:r>
              <a:rPr lang="en-US" sz="2000" dirty="0"/>
              <a:t>Salary data only for 1985-2016</a:t>
            </a:r>
          </a:p>
          <a:p>
            <a:pPr>
              <a:lnSpc>
                <a:spcPct val="150000"/>
              </a:lnSpc>
            </a:pPr>
            <a:r>
              <a:rPr lang="en-US" sz="2400" dirty="0"/>
              <a:t>Subset data to create two different data frames for 1995-1999 &amp; 2015-2019</a:t>
            </a:r>
          </a:p>
          <a:p>
            <a:pPr lvl="1">
              <a:lnSpc>
                <a:spcPct val="150000"/>
              </a:lnSpc>
            </a:pPr>
            <a:r>
              <a:rPr lang="en-US" sz="2000" dirty="0"/>
              <a:t>Pre-sabermetric revolution and post-sabermetric revolution</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lvl="1">
              <a:lnSpc>
                <a:spcPct val="150000"/>
              </a:lnSpc>
            </a:pPr>
            <a:r>
              <a:rPr lang="en-US" sz="2400" dirty="0"/>
              <a:t>BattingA: 6,363 entries</a:t>
            </a:r>
          </a:p>
          <a:p>
            <a:pPr lvl="1">
              <a:lnSpc>
                <a:spcPct val="150000"/>
              </a:lnSpc>
            </a:pPr>
            <a:r>
              <a:rPr lang="en-US" sz="2400" dirty="0"/>
              <a:t>BattingB: 7,566 entries</a:t>
            </a:r>
          </a:p>
          <a:p>
            <a:pPr lvl="1">
              <a:lnSpc>
                <a:spcPct val="150000"/>
              </a:lnSpc>
            </a:pPr>
            <a:r>
              <a:rPr lang="en-US" sz="2400" dirty="0"/>
              <a:t>warBatA: 3,070 entries</a:t>
            </a:r>
          </a:p>
          <a:p>
            <a:pPr lvl="1">
              <a:lnSpc>
                <a:spcPct val="150000"/>
              </a:lnSpc>
            </a:pPr>
            <a:r>
              <a:rPr lang="en-US" sz="2400" dirty="0"/>
              <a:t>warPitchB: 4,294 entries</a:t>
            </a:r>
          </a:p>
        </p:txBody>
      </p:sp>
    </p:spTree>
    <p:extLst>
      <p:ext uri="{BB962C8B-B14F-4D97-AF65-F5344CB8AC3E}">
        <p14:creationId xmlns:p14="http://schemas.microsoft.com/office/powerpoint/2010/main" val="113431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4100107"/>
          </a:xfrm>
        </p:spPr>
        <p:txBody>
          <a:bodyPr>
            <a:noAutofit/>
          </a:bodyPr>
          <a:lstStyle/>
          <a:p>
            <a:r>
              <a:rPr lang="en-US" sz="2400" dirty="0"/>
              <a:t>Baseball Reference Batting/Pitching WAR datasets</a:t>
            </a:r>
          </a:p>
          <a:p>
            <a:pPr lvl="1"/>
            <a:r>
              <a:rPr lang="en-US" sz="2000" dirty="0"/>
              <a:t>Compiled by Baseball Reference, an online encyclopedia which provides detailed statistics throughout the history of organized baseball</a:t>
            </a:r>
          </a:p>
          <a:p>
            <a:pPr lvl="1"/>
            <a:r>
              <a:rPr lang="en-US" sz="2000" dirty="0"/>
              <a:t>Consists of 2 separate datasets, one for batting metrics, one for pitching metrics</a:t>
            </a:r>
          </a:p>
          <a:p>
            <a:pPr lvl="1"/>
            <a:r>
              <a:rPr lang="en-US" sz="2000"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450237"/>
            <a:ext cx="7729728" cy="4252403"/>
          </a:xfrm>
        </p:spPr>
        <p:txBody>
          <a:bodyPr>
            <a:noAutofit/>
          </a:bodyPr>
          <a:lstStyle/>
          <a:p>
            <a:r>
              <a:rPr lang="en-US" sz="2400" dirty="0"/>
              <a:t>Datasets contained over 100,000 entries</a:t>
            </a:r>
          </a:p>
          <a:p>
            <a:pPr lvl="1"/>
            <a:r>
              <a:rPr lang="en-US" sz="2000" dirty="0"/>
              <a:t>Each entry represents one player’s performance for one season</a:t>
            </a:r>
          </a:p>
          <a:p>
            <a:r>
              <a:rPr lang="en-US" sz="2400" dirty="0"/>
              <a:t>Subset data to create two different data frames for 1995-1999 &amp; 2015-2019</a:t>
            </a:r>
          </a:p>
          <a:p>
            <a:r>
              <a:rPr lang="en-US" sz="2400" dirty="0"/>
              <a:t>warBatA, warBatB, warPitchA, &amp; warPitchB</a:t>
            </a:r>
          </a:p>
          <a:p>
            <a:r>
              <a:rPr lang="en-US" sz="2400" dirty="0"/>
              <a:t>warBatA: 6,357 entries</a:t>
            </a:r>
          </a:p>
          <a:p>
            <a:r>
              <a:rPr lang="en-US" sz="2400" dirty="0"/>
              <a:t>warBatB: 7,253 entries</a:t>
            </a:r>
          </a:p>
          <a:p>
            <a:r>
              <a:rPr lang="en-US" sz="2400" dirty="0"/>
              <a:t>warPitchA: 3,067 entries</a:t>
            </a:r>
          </a:p>
          <a:p>
            <a:r>
              <a:rPr lang="en-US" sz="2400" dirty="0"/>
              <a:t>warPitchB: 4,293 entries</a:t>
            </a:r>
          </a:p>
        </p:txBody>
      </p:sp>
    </p:spTree>
    <p:extLst>
      <p:ext uri="{BB962C8B-B14F-4D97-AF65-F5344CB8AC3E}">
        <p14:creationId xmlns:p14="http://schemas.microsoft.com/office/powerpoint/2010/main" val="13387027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3018</TotalTime>
  <Words>900</Words>
  <Application>Microsoft Macintosh PowerPoint</Application>
  <PresentationFormat>Widescreen</PresentationFormat>
  <Paragraphs>106</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Alexander Thompson</cp:lastModifiedBy>
  <cp:revision>58</cp:revision>
  <dcterms:created xsi:type="dcterms:W3CDTF">2020-04-01T22:41:32Z</dcterms:created>
  <dcterms:modified xsi:type="dcterms:W3CDTF">2020-04-07T03:33:26Z</dcterms:modified>
</cp:coreProperties>
</file>